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5"/>
    <p:restoredTop sz="95680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.t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7D62-5A72-9AE2-C248-E70750A8C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6C4DB-3826-844C-64A1-DDCBEBAC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00596-217B-6B3A-4F2B-DFA7D1E6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0FB47-A1AD-983C-A411-920DDF3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4A9B1-ADB6-0F7A-F5DD-724D46E8F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037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6334-D06B-5268-58DE-206432779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AF45-849E-7C28-B434-516A993A2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D694-7C3F-5EB9-F98D-6BDA954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915D2-43EF-67E5-6D87-79F53BEE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19CB-62FD-8240-1C76-037A7F89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647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F7CEA3-547F-8ACB-7132-763DF633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75475-AC51-4F13-475F-1C7E30E53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FCD2D-7058-8177-BF9D-8C21804A3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D6341-C136-49E1-711D-C5F8B6A68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929A3-4B62-3D21-FB48-6B986E35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153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8409-0A5C-16EE-38AB-86A088A6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29829-835E-AF0C-1ACB-DC28713C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64BD-5B18-0B63-D7A1-6890FBF4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E36-412B-9E7A-E733-4507D991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86E3D-A297-698E-74EC-93107ABA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364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2B8C-2879-484C-7962-E0B52B5D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F692-44DC-2048-5B73-F941ADFA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8004D-5116-4C7D-8E8F-28F8ABE4B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73283-F28F-3259-AD75-7DFC7D7D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781CA-21D5-3C3D-DB2A-7DA765A3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446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D08E-BA6A-83C0-3849-BB9194A6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33DDA-EE47-B098-834E-7ADFC58F9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AC910-6CFC-FE28-3380-9364F8CB0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63D55-6C6B-505E-C7D8-6E4564BE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D5E8-FC91-30CE-4A01-CD10DC53E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9426B-E24F-9196-DF26-1188B6EA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16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3F27-16E8-8601-C16D-D4D34EFC5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F0BC9-059E-D1A9-C50B-15FA19FBF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C366D-1017-130F-79E7-1596B4AE9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1010F-032F-B240-D662-1E6B4DDC7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0225F-7F7F-4057-B83C-209F68EC2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E99FC-3209-5351-ED7A-DABCC479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14690-4E70-D638-6EE1-7747EA50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F9107-3EFC-5C88-1B41-A48D2707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6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05B84-5D4C-716C-E3D6-B7750BBC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2C387-B5BF-8408-9BB2-83E4C2EB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17E20-2526-3E67-42F0-EC642F3A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6861D-3B95-EF3A-DF34-A17E075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915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173D66-59F8-D7EA-9403-E090236C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EAC49-D60A-FB82-2BE6-DAEB9B64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33909-EBD1-92B4-A287-9B0F53C91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075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EBFAF-0D57-A9C4-8800-E78A4140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0FA24-6C27-0DCA-A613-CBA13508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29C14-9D41-639C-F4FE-28B3FFAE4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4F4D9-CD4A-0A7A-C9F3-370F2832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BF15A-4F4A-3832-099A-9DA02EE9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2D808-74A2-117D-5B2C-091BBC78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120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865F-E929-2594-3E3C-2EB7B70B8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B7B29-C8BC-364B-AA88-D73B60BFE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C7F56-48DD-4C47-E517-41649470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2C82D-26BF-14A4-A87F-49E4C8A8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3AE44-F4AF-1CFE-1CDD-6C3D8909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51F75-330C-BCB4-DD98-4DB01388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3867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AFF4-0000-A191-0948-6E90B4E99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89BC-4526-CDAB-B95E-921CAF24D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66698-6698-0503-9738-65F824C48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D533A-92B4-224A-95A6-666E0FD7E92A}" type="datetimeFigureOut">
              <a:rPr lang="en-DE" smtClean="0"/>
              <a:t>26.07.22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F900E-2913-B35E-0C90-A81E5E78E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C6C9-692A-FB1E-771E-EBE709AAD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077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Word_Document7.docx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4263419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Interpretability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DE" dirty="0"/>
                  <a:t>Weights: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Local weights used to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as implicit genotype-phenotype correlations.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Weights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show latent similarity between tasks (which channels ‘learn well’ together).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endParaRPr lang="en-DE" dirty="0"/>
              </a:p>
              <a:p>
                <a:pPr>
                  <a:lnSpc>
                    <a:spcPct val="150000"/>
                  </a:lnSpc>
                </a:pPr>
                <a:r>
                  <a:rPr lang="en-DE" dirty="0"/>
                  <a:t>Decisions: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MTMKL-SVM is a strong black box model.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Feature correlation.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Model-agnostic methods (Shapley values).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blipFill>
                <a:blip r:embed="rId2"/>
                <a:stretch>
                  <a:fillRect l="-548" b="-18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7D9D9FC-4350-4447-9FE2-81552DA0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49" t="11255" r="8437" b="58269"/>
          <a:stretch/>
        </p:blipFill>
        <p:spPr>
          <a:xfrm>
            <a:off x="8471372" y="3294801"/>
            <a:ext cx="3080825" cy="30984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4DB729-351E-9225-906F-CEC3BE9D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8" t="11788" r="70718" b="57736"/>
          <a:stretch/>
        </p:blipFill>
        <p:spPr>
          <a:xfrm>
            <a:off x="8471372" y="333126"/>
            <a:ext cx="3175827" cy="30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1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3EA3D56-403E-A54A-9C6A-AE384B2E37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098800" progId="Word.Document.12">
                  <p:embed/>
                </p:oleObj>
              </mc:Choice>
              <mc:Fallback>
                <p:oleObj name="Document" r:id="rId2" imgW="8864600" imgH="3098800" progId="Word.Documen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3EA3D56-403E-A54A-9C6A-AE384B2E37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18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5CCFB-BD43-8B22-603B-F4D3F62040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3098800" progId="Word.Document.12">
                  <p:embed/>
                </p:oleObj>
              </mc:Choice>
              <mc:Fallback>
                <p:oleObj name="Document" r:id="rId3" imgW="8864600" imgH="30988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5CCFB-BD43-8B22-603B-F4D3F6204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5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00BF90-4CC8-58E1-2C3F-41FF460D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9" b="14972"/>
          <a:stretch/>
        </p:blipFill>
        <p:spPr>
          <a:xfrm>
            <a:off x="692046" y="549844"/>
            <a:ext cx="10807908" cy="575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BE51BE5-3430-9443-AA25-E27438A545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4483100" progId="Word.Document.12">
                  <p:embed/>
                </p:oleObj>
              </mc:Choice>
              <mc:Fallback>
                <p:oleObj name="Document" r:id="rId2" imgW="8864600" imgH="44831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BE51BE5-3430-9443-AA25-E27438A545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5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3ABD79-A9B2-A2B4-1E0E-90EE8AD466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817212"/>
              </p:ext>
            </p:extLst>
          </p:nvPr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4483100" progId="Word.Document.12">
                  <p:embed/>
                </p:oleObj>
              </mc:Choice>
              <mc:Fallback>
                <p:oleObj name="Document" r:id="rId3" imgW="8864600" imgH="44831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83ABD79-A9B2-A2B4-1E0E-90EE8AD466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59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3F6918-4A3A-8646-903F-DB71027C80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234571"/>
          <a:ext cx="10242000" cy="438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797300" progId="Word.Document.12">
                  <p:embed/>
                </p:oleObj>
              </mc:Choice>
              <mc:Fallback>
                <p:oleObj name="Document" r:id="rId2" imgW="8864600" imgH="37973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3F6918-4A3A-8646-903F-DB71027C80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234571"/>
                        <a:ext cx="10242000" cy="43888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6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16592" y="3546986"/>
          <a:ext cx="8358816" cy="31225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978900" imgH="3352800" progId="Word.Document.12">
                  <p:embed/>
                </p:oleObj>
              </mc:Choice>
              <mc:Fallback>
                <p:oleObj name="Document" r:id="rId2" imgW="8978900" imgH="33528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16592" y="3546986"/>
                        <a:ext cx="8358816" cy="312258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4AC2FA1-C969-2F88-BF0E-9E74DAAEAB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833" b="21908"/>
          <a:stretch/>
        </p:blipFill>
        <p:spPr>
          <a:xfrm>
            <a:off x="2811470" y="105556"/>
            <a:ext cx="8013845" cy="344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1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879091"/>
              </p:ext>
            </p:extLst>
          </p:nvPr>
        </p:nvGraphicFramePr>
        <p:xfrm>
          <a:off x="977900" y="1379538"/>
          <a:ext cx="10237788" cy="4097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194800" imgH="3683000" progId="Word.Document.12">
                  <p:embed/>
                </p:oleObj>
              </mc:Choice>
              <mc:Fallback>
                <p:oleObj name="Document" r:id="rId2" imgW="9194800" imgH="36830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7900" y="1379538"/>
                        <a:ext cx="10237788" cy="40973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18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7932C0-AE77-48AD-89D2-39C6ECD5F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67"/>
          <a:stretch/>
        </p:blipFill>
        <p:spPr>
          <a:xfrm>
            <a:off x="1481825" y="230209"/>
            <a:ext cx="9228350" cy="63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1338A34E-E397-5B91-EADD-2972C53134B2}"/>
              </a:ext>
            </a:extLst>
          </p:cNvPr>
          <p:cNvSpPr/>
          <p:nvPr/>
        </p:nvSpPr>
        <p:spPr>
          <a:xfrm>
            <a:off x="4241671" y="1841160"/>
            <a:ext cx="3924328" cy="3175679"/>
          </a:xfrm>
          <a:prstGeom prst="wedgeRectCallout">
            <a:avLst>
              <a:gd name="adj1" fmla="val -67898"/>
              <a:gd name="adj2" fmla="val -39249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Amino acid physicochemical properties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Radicality of exchange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Accessible surface area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Local disorder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Secondary structure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Protein-protein binding sites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Functional domains and motifs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Relative sequence position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Sequence position on family alignment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Transmembrane topology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Paralog and ortholog conservation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2AE0E4-D211-E71F-A1FD-4A25AD576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8" b="4871"/>
          <a:stretch/>
        </p:blipFill>
        <p:spPr>
          <a:xfrm>
            <a:off x="8801022" y="282687"/>
            <a:ext cx="2653168" cy="3038199"/>
          </a:xfrm>
          <a:prstGeom prst="rect">
            <a:avLst/>
          </a:prstGeom>
        </p:spPr>
      </p:pic>
      <p:pic>
        <p:nvPicPr>
          <p:cNvPr id="4098" name="Picture 2" descr="BLOSUM - Wikipedia">
            <a:extLst>
              <a:ext uri="{FF2B5EF4-FFF2-40B4-BE49-F238E27FC236}">
                <a16:creationId xmlns:a16="http://schemas.microsoft.com/office/drawing/2014/main" id="{57CE899F-0A05-58DF-9A77-15E9324B7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637" y="2868557"/>
            <a:ext cx="3677938" cy="214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8F517E20-63EA-E81E-4413-56D9A712D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577" y="5085699"/>
            <a:ext cx="4817423" cy="174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25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FA4EB-64E2-1FCC-266F-D8482DD49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44625"/>
            <a:ext cx="5291666" cy="39687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B1C4E-A636-B5F9-EF6B-8A821EE7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44625"/>
            <a:ext cx="5291667" cy="3968750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DD200737-A045-4EA9-9137-5808C699943F}"/>
              </a:ext>
            </a:extLst>
          </p:cNvPr>
          <p:cNvSpPr/>
          <p:nvPr/>
        </p:nvSpPr>
        <p:spPr>
          <a:xfrm rot="5400000">
            <a:off x="2846904" y="779072"/>
            <a:ext cx="155448" cy="1175657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0316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6E30A5-5EB4-E821-221F-A6877B60E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375067"/>
              </p:ext>
            </p:extLst>
          </p:nvPr>
        </p:nvGraphicFramePr>
        <p:xfrm>
          <a:off x="-3" y="135575"/>
          <a:ext cx="12192003" cy="658269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849720">
                  <a:extLst>
                    <a:ext uri="{9D8B030D-6E8A-4147-A177-3AD203B41FA5}">
                      <a16:colId xmlns:a16="http://schemas.microsoft.com/office/drawing/2014/main" val="75019677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1933137694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3803247588"/>
                    </a:ext>
                  </a:extLst>
                </a:gridCol>
                <a:gridCol w="849720">
                  <a:extLst>
                    <a:ext uri="{9D8B030D-6E8A-4147-A177-3AD203B41FA5}">
                      <a16:colId xmlns:a16="http://schemas.microsoft.com/office/drawing/2014/main" val="3700010172"/>
                    </a:ext>
                  </a:extLst>
                </a:gridCol>
                <a:gridCol w="1042494">
                  <a:extLst>
                    <a:ext uri="{9D8B030D-6E8A-4147-A177-3AD203B41FA5}">
                      <a16:colId xmlns:a16="http://schemas.microsoft.com/office/drawing/2014/main" val="4108306539"/>
                    </a:ext>
                  </a:extLst>
                </a:gridCol>
                <a:gridCol w="3004458">
                  <a:extLst>
                    <a:ext uri="{9D8B030D-6E8A-4147-A177-3AD203B41FA5}">
                      <a16:colId xmlns:a16="http://schemas.microsoft.com/office/drawing/2014/main" val="2374074186"/>
                    </a:ext>
                  </a:extLst>
                </a:gridCol>
                <a:gridCol w="855023">
                  <a:extLst>
                    <a:ext uri="{9D8B030D-6E8A-4147-A177-3AD203B41FA5}">
                      <a16:colId xmlns:a16="http://schemas.microsoft.com/office/drawing/2014/main" val="148303570"/>
                    </a:ext>
                  </a:extLst>
                </a:gridCol>
                <a:gridCol w="1116277">
                  <a:extLst>
                    <a:ext uri="{9D8B030D-6E8A-4147-A177-3AD203B41FA5}">
                      <a16:colId xmlns:a16="http://schemas.microsoft.com/office/drawing/2014/main" val="3389200776"/>
                    </a:ext>
                  </a:extLst>
                </a:gridCol>
                <a:gridCol w="1075431">
                  <a:extLst>
                    <a:ext uri="{9D8B030D-6E8A-4147-A177-3AD203B41FA5}">
                      <a16:colId xmlns:a16="http://schemas.microsoft.com/office/drawing/2014/main" val="2521955713"/>
                    </a:ext>
                  </a:extLst>
                </a:gridCol>
                <a:gridCol w="1074003">
                  <a:extLst>
                    <a:ext uri="{9D8B030D-6E8A-4147-A177-3AD203B41FA5}">
                      <a16:colId xmlns:a16="http://schemas.microsoft.com/office/drawing/2014/main" val="554287408"/>
                    </a:ext>
                  </a:extLst>
                </a:gridCol>
                <a:gridCol w="625437">
                  <a:extLst>
                    <a:ext uri="{9D8B030D-6E8A-4147-A177-3AD203B41FA5}">
                      <a16:colId xmlns:a16="http://schemas.microsoft.com/office/drawing/2014/main" val="2815602640"/>
                    </a:ext>
                  </a:extLst>
                </a:gridCol>
              </a:tblGrid>
              <a:tr h="380010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Gene</a:t>
                      </a:r>
                      <a:endParaRPr lang="en-DE" sz="1100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Variant 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Effect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Reference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Key phenotype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effectLst/>
                        </a:rPr>
                        <a:t>Brunklaus</a:t>
                      </a:r>
                      <a:r>
                        <a:rPr lang="en-US" sz="1100" dirty="0">
                          <a:effectLst/>
                        </a:rPr>
                        <a:t> rule (SCN Viewer)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Pred fuNCion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Pred SCION-MTL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Terms SCION-MTMKL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Pred SCION-MTMKL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Winner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64288865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Q1531K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25081198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L1563V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95706942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E1321K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763127546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V1325I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ORPHA:306,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35178339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D195G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OMIM:619373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693044942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R853Q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35637276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See Table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OMIM:619373</a:t>
                      </a:r>
                      <a:endParaRPr lang="en-DE" sz="1100">
                        <a:effectLst/>
                      </a:endParaRPr>
                    </a:p>
                    <a:p>
                      <a:r>
                        <a:rPr lang="en-US" sz="1100">
                          <a:effectLst/>
                        </a:rPr>
                        <a:t>ORPHA:2382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37842117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V281A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8029309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L1582P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6015385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F543L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03245580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K1419E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34628415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18965459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L1412F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34649698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HP:0031546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21621018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G452C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34649698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HP:0031546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833301478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SCN1A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A1783V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34776868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SCN9A p.A1746G: GOF, SCN2A p.A1773T: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ORPHA:33069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07281693"/>
                  </a:ext>
                </a:extLst>
              </a:tr>
              <a:tr h="22056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R893C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SCN1A p.R946C: LOF, SCN1A p.R946H: LOF, SCN2A p.R937C: LOF, SCN2A p.R937H: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276146430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L846R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798090384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G897E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226806960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R878H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0.90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069668807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G1743E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35305865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 p.G1743R: 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10504565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SCN4A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R1463H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33670307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PMC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OMIM:168300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(!)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13131730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G1481V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33778442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LQT3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p.G1306E: GOF, SCN8A p.G1745R: GOF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OMIM:603830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793632077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Q1491H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33778442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LQT3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OMIM:603830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65323445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V1667D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33946750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538765285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V911A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ESES, 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0.65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0.55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443201193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K1933M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ESES, 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0.52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1229591625"/>
                  </a:ext>
                </a:extLst>
              </a:tr>
              <a:tr h="33084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S863F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34093402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BFIS, ESES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0.59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HP:0031491, ORPHA:306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155315652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R104W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34122134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p.R104H: LOF, SCN5A p.R104Q: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443096591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SCN5A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P1310L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34204499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0.83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0.86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4209438983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SCN9A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E44Q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34222704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Paroxysmal pain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0.67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0.78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HP:0012531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GOF 0.81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SCION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65140390"/>
                  </a:ext>
                </a:extLst>
              </a:tr>
              <a:tr h="275704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SCN2A</a:t>
                      </a:r>
                      <a:endParaRPr lang="en-DE" sz="1100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R853Q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pPr marL="457200" indent="-457200"/>
                      <a:r>
                        <a:rPr lang="en-US" sz="1100">
                          <a:effectLst/>
                        </a:rPr>
                        <a:t>34287911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DEE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SCN4A p.R672G: LOF, SCN4A p.R672H: LOF, SCN5A p.R811H: LOF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0.79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0.61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HP:0200134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0.71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 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2155411476"/>
                  </a:ext>
                </a:extLst>
              </a:tr>
              <a:tr h="165423"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SCN5A</a:t>
                      </a:r>
                      <a:endParaRPr lang="en-DE" sz="110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G1712S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34348284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BrS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SCN10A p.</a:t>
                      </a:r>
                      <a:r>
                        <a:rPr lang="de-DE" sz="1100">
                          <a:effectLst/>
                        </a:rPr>
                        <a:t>G1662S: GOF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0.72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0.88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ORPHA:130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LOF 0.84</a:t>
                      </a:r>
                      <a:endParaRPr lang="en-DE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D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14" marR="15214" marT="0" marB="0"/>
                </a:tc>
                <a:extLst>
                  <a:ext uri="{0D108BD9-81ED-4DB2-BD59-A6C34878D82A}">
                    <a16:rowId xmlns:a16="http://schemas.microsoft.com/office/drawing/2014/main" val="3537723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5422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D9D142-6AD0-77D5-99E0-2649DCA8FF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308484"/>
              </p:ext>
            </p:extLst>
          </p:nvPr>
        </p:nvGraphicFramePr>
        <p:xfrm>
          <a:off x="1054100" y="1716088"/>
          <a:ext cx="10082213" cy="342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055100" imgH="3073400" progId="Word.Document.12">
                  <p:embed/>
                </p:oleObj>
              </mc:Choice>
              <mc:Fallback>
                <p:oleObj name="Document" r:id="rId2" imgW="9055100" imgH="30734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4100" y="1716088"/>
                        <a:ext cx="10082213" cy="34210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3736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/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, </m:t>
                          </m:r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 = 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∣∣</m:t>
                              </m:r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 − 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∀ 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, 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D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“Similarity function”, commonly used for other protein prediction problems</a:t>
                </a:r>
                <a:endParaRPr lang="en-DE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C8D705C-BCCB-508C-798A-65804125B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50000"/>
          <a:stretch/>
        </p:blipFill>
        <p:spPr>
          <a:xfrm>
            <a:off x="799058" y="4495181"/>
            <a:ext cx="2150999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9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CD429D-1DD9-26F6-59AE-227471890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7711" r="11268" b="5973"/>
          <a:stretch/>
        </p:blipFill>
        <p:spPr bwMode="auto">
          <a:xfrm rot="5400000">
            <a:off x="4990513" y="3909542"/>
            <a:ext cx="2426622" cy="331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104A6F-7EDF-E9D3-3384-41B0C753D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38190"/>
          <a:stretch/>
        </p:blipFill>
        <p:spPr>
          <a:xfrm>
            <a:off x="232410" y="2428569"/>
            <a:ext cx="3284292" cy="4351203"/>
          </a:xfrm>
          <a:prstGeom prst="rect">
            <a:avLst/>
          </a:prstGeom>
        </p:spPr>
      </p:pic>
      <p:sp>
        <p:nvSpPr>
          <p:cNvPr id="27" name="Rectangular Callout 26">
            <a:extLst>
              <a:ext uri="{FF2B5EF4-FFF2-40B4-BE49-F238E27FC236}">
                <a16:creationId xmlns:a16="http://schemas.microsoft.com/office/drawing/2014/main" id="{D79E5984-5092-6766-A774-E51AC2EEE5B8}"/>
              </a:ext>
            </a:extLst>
          </p:cNvPr>
          <p:cNvSpPr/>
          <p:nvPr/>
        </p:nvSpPr>
        <p:spPr>
          <a:xfrm>
            <a:off x="8288637" y="2970530"/>
            <a:ext cx="3670939" cy="1362112"/>
          </a:xfrm>
          <a:prstGeom prst="wedgeRectCallout">
            <a:avLst>
              <a:gd name="adj1" fmla="val -69455"/>
              <a:gd name="adj2" fmla="val -3505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Standard multiple-sequence alignment (MUSCLE)</a:t>
            </a:r>
          </a:p>
          <a:p>
            <a:pPr>
              <a:spcBef>
                <a:spcPts val="600"/>
              </a:spcBef>
            </a:pPr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Potential refinement of task-wise similarity with RMTL</a:t>
            </a:r>
          </a:p>
        </p:txBody>
      </p:sp>
    </p:spTree>
    <p:extLst>
      <p:ext uri="{BB962C8B-B14F-4D97-AF65-F5344CB8AC3E}">
        <p14:creationId xmlns:p14="http://schemas.microsoft.com/office/powerpoint/2010/main" val="6024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Training materials">
            <a:extLst>
              <a:ext uri="{FF2B5EF4-FFF2-40B4-BE49-F238E27FC236}">
                <a16:creationId xmlns:a16="http://schemas.microsoft.com/office/drawing/2014/main" id="{F0BD3F44-A3F9-1FA5-FA3B-B8188AE05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834" y="3063311"/>
            <a:ext cx="3150001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obophenotype/human-phenotype-ontology: Ontology for the  description of human clinical features">
            <a:extLst>
              <a:ext uri="{FF2B5EF4-FFF2-40B4-BE49-F238E27FC236}">
                <a16:creationId xmlns:a16="http://schemas.microsoft.com/office/drawing/2014/main" id="{58C712D9-BB96-E175-CD0B-689FEABD6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582" y="4147977"/>
            <a:ext cx="335650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368842" y="1977750"/>
            <a:ext cx="3669985" cy="994775"/>
          </a:xfrm>
          <a:prstGeom prst="wedgeRectCallout">
            <a:avLst>
              <a:gd name="adj1" fmla="val 75260"/>
              <a:gd name="adj2" fmla="val -36892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Human phenotype ontology (HPO) mapping from OMIM terms or raw clinical data</a:t>
            </a:r>
          </a:p>
        </p:txBody>
      </p:sp>
    </p:spTree>
    <p:extLst>
      <p:ext uri="{BB962C8B-B14F-4D97-AF65-F5344CB8AC3E}">
        <p14:creationId xmlns:p14="http://schemas.microsoft.com/office/powerpoint/2010/main" val="363828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261007" y="2972525"/>
            <a:ext cx="3669985" cy="994775"/>
          </a:xfrm>
          <a:prstGeom prst="wedgeRectCallout">
            <a:avLst>
              <a:gd name="adj1" fmla="val 71847"/>
              <a:gd name="adj2" fmla="val -3563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Novel implementation of ‘kernelized’ phenotypic semantic similarity analysis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9E16D7-AF19-895E-434E-C62DF2986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91" t="50000" r="-1891"/>
          <a:stretch/>
        </p:blipFill>
        <p:spPr>
          <a:xfrm>
            <a:off x="9209028" y="4499540"/>
            <a:ext cx="2150999" cy="21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AAA424-6E18-A8C3-241A-937550F65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07" y="4153826"/>
            <a:ext cx="3669985" cy="250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C10BC3-DD86-FE05-0B78-C5CA474F06F1}"/>
              </a:ext>
            </a:extLst>
          </p:cNvPr>
          <p:cNvSpPr txBox="1"/>
          <p:nvPr/>
        </p:nvSpPr>
        <p:spPr>
          <a:xfrm>
            <a:off x="157814" y="1071221"/>
            <a:ext cx="3940625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Propagate terms along ontology.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DE" dirty="0"/>
              <a:t>Optional permutation testing for sparse and noisy phenotypes.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For each method (Jaccard, Lin, Resnik) obtain pairwise semantic similarity values.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Jaccard results in a psd matrix.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For Lin and Resnik, approx. nearest psd matrix.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de-DE" dirty="0"/>
              <a:t>Include </a:t>
            </a:r>
            <a:r>
              <a:rPr lang="de-DE" dirty="0" err="1"/>
              <a:t>choice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in </a:t>
            </a:r>
            <a:r>
              <a:rPr lang="de-DE" dirty="0" err="1"/>
              <a:t>cross</a:t>
            </a:r>
            <a:r>
              <a:rPr lang="de-DE" dirty="0"/>
              <a:t>-validation.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431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70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01D66BD5-B424-0B8A-1020-572FD487A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1036"/>
            <a:ext cx="12192000" cy="17134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Hierarchical decomposition multi-task multiple kernel learning (MTMKL)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For each task,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the instance-level structural und phenotypic similarity kernel matrices with standard MKL methods.</a:t>
                </a:r>
                <a:endParaRPr lang="en-DE" baseline="-250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Define task sets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 = {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,…,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𝑆𝑝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DE" dirty="0"/>
                  <a:t>, where the space of task sets is restricted by the hierarchy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DE" dirty="0"/>
                  <a:t> to the set of leaves below the node </a:t>
                </a:r>
                <a:r>
                  <a:rPr lang="en-DE" i="1" dirty="0"/>
                  <a:t>n.</a:t>
                </a:r>
                <a:endParaRPr lang="en-DE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with standard MKL methods.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Train on the global kernel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Apply </a:t>
                </a:r>
                <a14:m>
                  <m:oMath xmlns:m="http://schemas.openxmlformats.org/officeDocument/2006/math">
                    <m:r>
                      <a:rPr lang="en-DE" i="1" dirty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to test set and predict.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blipFill>
                <a:blip r:embed="rId3"/>
                <a:stretch>
                  <a:fillRect l="-731" r="-731" b="-21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A picture containing text&#10;&#10;Description automatically generated">
            <a:extLst>
              <a:ext uri="{FF2B5EF4-FFF2-40B4-BE49-F238E27FC236}">
                <a16:creationId xmlns:a16="http://schemas.microsoft.com/office/drawing/2014/main" id="{BA989523-6621-5B23-B634-0381F867A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450" y="4437259"/>
            <a:ext cx="3473450" cy="9525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C12B261-4E2A-9DDB-BF1D-D307C32A6DEC}"/>
              </a:ext>
            </a:extLst>
          </p:cNvPr>
          <p:cNvSpPr txBox="1"/>
          <p:nvPr/>
        </p:nvSpPr>
        <p:spPr>
          <a:xfrm>
            <a:off x="6096000" y="6285100"/>
            <a:ext cx="6097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Widmer, C., 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Inferring latent task structure for Multitask Learning by Multiple Kernel Learning. 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BMC Bioinformatics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GB" sz="1600" b="1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11, 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S5 (2010). </a:t>
            </a:r>
            <a:endParaRPr lang="en-DE" sz="1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9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298870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1130</Words>
  <Application>Microsoft Macintosh PowerPoint</Application>
  <PresentationFormat>Widescreen</PresentationFormat>
  <Paragraphs>440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Wingdings</vt:lpstr>
      <vt:lpstr>Office Theme</vt:lpstr>
      <vt:lpstr>Document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Bosselmann</dc:creator>
  <cp:lastModifiedBy>Christian Bosselmann</cp:lastModifiedBy>
  <cp:revision>15</cp:revision>
  <dcterms:created xsi:type="dcterms:W3CDTF">2022-05-11T08:45:16Z</dcterms:created>
  <dcterms:modified xsi:type="dcterms:W3CDTF">2022-07-26T14:53:12Z</dcterms:modified>
</cp:coreProperties>
</file>

<file path=docProps/thumbnail.jpeg>
</file>